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83" r:id="rId2"/>
    <p:sldId id="285" r:id="rId3"/>
    <p:sldId id="286" r:id="rId4"/>
    <p:sldId id="287" r:id="rId5"/>
    <p:sldId id="299" r:id="rId6"/>
    <p:sldId id="289" r:id="rId7"/>
    <p:sldId id="300" r:id="rId8"/>
    <p:sldId id="298" r:id="rId9"/>
    <p:sldId id="301" r:id="rId10"/>
    <p:sldId id="305" r:id="rId11"/>
    <p:sldId id="302" r:id="rId12"/>
    <p:sldId id="306" r:id="rId13"/>
    <p:sldId id="303" r:id="rId14"/>
    <p:sldId id="288" r:id="rId15"/>
    <p:sldId id="304" r:id="rId16"/>
    <p:sldId id="290" r:id="rId17"/>
    <p:sldId id="282" r:id="rId18"/>
    <p:sldId id="291" r:id="rId19"/>
    <p:sldId id="292" r:id="rId20"/>
    <p:sldId id="293" r:id="rId21"/>
    <p:sldId id="294" r:id="rId22"/>
    <p:sldId id="295" r:id="rId23"/>
    <p:sldId id="296" r:id="rId24"/>
    <p:sldId id="284" r:id="rId2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50" autoAdjust="0"/>
    <p:restoredTop sz="93648" autoAdjust="0"/>
  </p:normalViewPr>
  <p:slideViewPr>
    <p:cSldViewPr>
      <p:cViewPr varScale="1">
        <p:scale>
          <a:sx n="110" d="100"/>
          <a:sy n="110" d="100"/>
        </p:scale>
        <p:origin x="102" y="5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28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830B3-751B-4036-A17A-1E9186163836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D4C2BE-9399-485F-B0BD-EC68974F4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30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EFA5B7-E54D-4637-8816-79D86AF8A039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E785A-5491-4C86-A115-22C3581E70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73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785A-5491-4C86-A115-22C3581E70F1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726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785A-5491-4C86-A115-22C3581E70F1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767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E785A-5491-4C86-A115-22C3581E70F1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566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>
            <a:off x="-8263" y="195486"/>
            <a:ext cx="9141043" cy="494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1475656" y="100030"/>
            <a:ext cx="7645413" cy="959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Межрегиональная научно-практическая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конференция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«Региональная система дополнительного профессионального педагогического образования: ресурс развития кадрового потенциала» 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40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17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254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514161" y="1505613"/>
            <a:ext cx="5143503" cy="21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 userDrawn="1"/>
        </p:nvSpPr>
        <p:spPr>
          <a:xfrm>
            <a:off x="1475656" y="96798"/>
            <a:ext cx="7772400" cy="31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600" b="1" smtClean="0">
                <a:solidFill>
                  <a:schemeClr val="bg1">
                    <a:lumMod val="50000"/>
                  </a:schemeClr>
                </a:solidFill>
              </a:rPr>
              <a:t>Межрегиональная научно-практическая конференция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/>
          <p:nvPr userDrawn="1"/>
        </p:nvCxnSpPr>
        <p:spPr>
          <a:xfrm>
            <a:off x="1502619" y="987574"/>
            <a:ext cx="76413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 userDrawn="1"/>
        </p:nvSpPr>
        <p:spPr>
          <a:xfrm>
            <a:off x="1473377" y="341243"/>
            <a:ext cx="7670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800" b="1" dirty="0" smtClean="0">
                <a:solidFill>
                  <a:schemeClr val="accent2">
                    <a:lumMod val="75000"/>
                  </a:schemeClr>
                </a:solidFill>
              </a:rPr>
              <a:t>«Региональная система дополнительного профессионального педагогического образования: ресурс развития кадрового потенциала» </a:t>
            </a:r>
            <a:endParaRPr lang="ru-RU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893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306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455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02618" y="1275606"/>
            <a:ext cx="717383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506684" y="1498136"/>
            <a:ext cx="5128550" cy="21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единительная линия 12"/>
          <p:cNvCxnSpPr/>
          <p:nvPr userDrawn="1"/>
        </p:nvCxnSpPr>
        <p:spPr>
          <a:xfrm>
            <a:off x="1502619" y="987574"/>
            <a:ext cx="76413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1502618" y="130324"/>
            <a:ext cx="7491937" cy="85725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081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2618" y="130324"/>
            <a:ext cx="7491937" cy="85725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210"/>
          <a:stretch/>
        </p:blipFill>
        <p:spPr bwMode="auto">
          <a:xfrm rot="16200000" flipV="1">
            <a:off x="-1506684" y="1498136"/>
            <a:ext cx="5128550" cy="213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 userDrawn="1"/>
        </p:nvSpPr>
        <p:spPr>
          <a:xfrm>
            <a:off x="1115616" y="4628260"/>
            <a:ext cx="5976664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</a:rPr>
              <a:t>Межрегиональная научно-практическая конференция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</a:rPr>
              <a:t>«Региональная система дополнительного профессионального педагогического образования: </a:t>
            </a:r>
            <a:br>
              <a:rPr lang="ru-RU" sz="13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ru-RU" sz="1300" b="1" dirty="0" smtClean="0">
                <a:solidFill>
                  <a:schemeClr val="bg1">
                    <a:lumMod val="65000"/>
                  </a:schemeClr>
                </a:solidFill>
              </a:rPr>
              <a:t>ресурс развития кадрового потенциала» </a:t>
            </a:r>
            <a:endParaRPr lang="ru-RU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единительная линия 9"/>
          <p:cNvCxnSpPr/>
          <p:nvPr userDrawn="1"/>
        </p:nvCxnSpPr>
        <p:spPr>
          <a:xfrm>
            <a:off x="1502619" y="987574"/>
            <a:ext cx="76413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7072582" y="4682273"/>
            <a:ext cx="2066704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kern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27-28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100" b="1" kern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октября</a:t>
            </a:r>
            <a:r>
              <a:rPr lang="ru-RU" sz="12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ru-RU" sz="1100" b="1" kern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2020</a:t>
            </a:r>
          </a:p>
          <a:p>
            <a:pPr algn="ctr"/>
            <a:r>
              <a:rPr lang="ru-RU" sz="1100" b="1" kern="1200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Ярославль</a:t>
            </a:r>
          </a:p>
        </p:txBody>
      </p:sp>
    </p:spTree>
    <p:extLst>
      <p:ext uri="{BB962C8B-B14F-4D97-AF65-F5344CB8AC3E}">
        <p14:creationId xmlns:p14="http://schemas.microsoft.com/office/powerpoint/2010/main" val="3872314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Picture 3" descr="C:\Users\nnn\Documents\Data\_Сайт ИРО\____на сайт 2020\Юбилей\презентации-шаблоны\фон-шаблон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26"/>
          <a:stretch/>
        </p:blipFill>
        <p:spPr bwMode="auto">
          <a:xfrm>
            <a:off x="0" y="987574"/>
            <a:ext cx="9150357" cy="41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nnn\Documents\Data\_Сайт ИРО\____на сайт 2020\Юбилей\лого\iro-80-белый-круг-500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6" y="24790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1475656" y="100030"/>
            <a:ext cx="7645413" cy="959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Межрегиональная научно-практическая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конференция</a:t>
            </a:r>
            <a: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«Региональная система дополнительного профессионального педагогического образования: ресурс развития кадрового потенциала» 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1502619" y="987574"/>
            <a:ext cx="7641381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1986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645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888E8-0F94-4F2D-85B2-F179D77D049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034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888E8-0F94-4F2D-85B2-F179D77D049D}" type="datetimeFigureOut">
              <a:rPr lang="ru-RU" smtClean="0"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2BB55-5A99-4CEB-857D-79073FAA94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432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atyar.ru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502618" y="1275606"/>
            <a:ext cx="7173838" cy="345638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dirty="0" smtClean="0">
                <a:cs typeface="Times New Roman" panose="02020603050405020304" pitchFamily="18" charset="0"/>
              </a:rPr>
              <a:t>Анализ работы с педагогическим составом по определению социально значимых и дефицитных компонентов профессиональной культуры выпускников. </a:t>
            </a:r>
            <a:br>
              <a:rPr lang="ru-RU" sz="2000" dirty="0" smtClean="0">
                <a:cs typeface="Times New Roman" panose="02020603050405020304" pitchFamily="18" charset="0"/>
              </a:rPr>
            </a:br>
            <a:endParaRPr lang="ru-RU" sz="2000" dirty="0" smtClean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2000" dirty="0" smtClean="0">
                <a:cs typeface="Times New Roman" panose="02020603050405020304" pitchFamily="18" charset="0"/>
              </a:rPr>
              <a:t>Определение основных направлений учебной и </a:t>
            </a:r>
            <a:r>
              <a:rPr lang="ru-RU" sz="2000" dirty="0" err="1" smtClean="0">
                <a:cs typeface="Times New Roman" panose="02020603050405020304" pitchFamily="18" charset="0"/>
              </a:rPr>
              <a:t>внеучебной</a:t>
            </a:r>
            <a:r>
              <a:rPr lang="ru-RU" sz="2000" dirty="0" smtClean="0">
                <a:cs typeface="Times New Roman" panose="02020603050405020304" pitchFamily="18" charset="0"/>
              </a:rPr>
              <a:t> деятельности для формирования профессиональной культуры.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ru-RU" sz="2000" dirty="0">
              <a:cs typeface="Times New Roman" panose="02020603050405020304" pitchFamily="18" charset="0"/>
            </a:endParaRPr>
          </a:p>
          <a:p>
            <a:pPr marL="0" indent="0" algn="r">
              <a:lnSpc>
                <a:spcPct val="90000"/>
              </a:lnSpc>
              <a:buNone/>
              <a:defRPr/>
            </a:pPr>
            <a:endParaRPr lang="ru-RU" sz="1600" dirty="0" smtClean="0">
              <a:cs typeface="Times New Roman" panose="02020603050405020304" pitchFamily="18" charset="0"/>
            </a:endParaRPr>
          </a:p>
          <a:p>
            <a:pPr marL="0" indent="0" algn="r">
              <a:lnSpc>
                <a:spcPct val="90000"/>
              </a:lnSpc>
              <a:buNone/>
              <a:defRPr/>
            </a:pPr>
            <a:endParaRPr lang="ru-RU" sz="1600" dirty="0">
              <a:cs typeface="Times New Roman" panose="02020603050405020304" pitchFamily="18" charset="0"/>
            </a:endParaRPr>
          </a:p>
          <a:p>
            <a:pPr marL="0" indent="0" algn="r">
              <a:lnSpc>
                <a:spcPct val="90000"/>
              </a:lnSpc>
              <a:buNone/>
              <a:defRPr/>
            </a:pPr>
            <a:endParaRPr lang="ru-RU" sz="1600" dirty="0" smtClean="0">
              <a:cs typeface="Times New Roman" panose="02020603050405020304" pitchFamily="18" charset="0"/>
            </a:endParaRPr>
          </a:p>
          <a:p>
            <a:pPr marL="0" indent="0" algn="r">
              <a:lnSpc>
                <a:spcPct val="90000"/>
              </a:lnSpc>
              <a:buNone/>
              <a:defRPr/>
            </a:pPr>
            <a:r>
              <a:rPr lang="ru-RU" sz="1600" dirty="0" smtClean="0">
                <a:cs typeface="Times New Roman" panose="02020603050405020304" pitchFamily="18" charset="0"/>
              </a:rPr>
              <a:t>Е.А. Круглова, заместитель директора по УР </a:t>
            </a:r>
            <a:br>
              <a:rPr lang="ru-RU" sz="1600" dirty="0" smtClean="0">
                <a:cs typeface="Times New Roman" panose="02020603050405020304" pitchFamily="18" charset="0"/>
              </a:rPr>
            </a:br>
            <a:r>
              <a:rPr lang="ru-RU" sz="1600" dirty="0" smtClean="0">
                <a:cs typeface="Times New Roman" panose="02020603050405020304" pitchFamily="18" charset="0"/>
              </a:rPr>
              <a:t>ГПОУ ЯО Великосельский аграрный колледж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ru-RU" sz="1400" dirty="0" smtClean="0"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ru-RU" sz="1400" dirty="0" smtClean="0">
                <a:cs typeface="Times New Roman" panose="02020603050405020304" pitchFamily="18" charset="0"/>
              </a:rPr>
              <a:t>17 февраля</a:t>
            </a:r>
            <a:br>
              <a:rPr lang="ru-RU" sz="1400" dirty="0" smtClean="0">
                <a:cs typeface="Times New Roman" panose="02020603050405020304" pitchFamily="18" charset="0"/>
              </a:rPr>
            </a:br>
            <a:r>
              <a:rPr lang="ru-RU" sz="1400" dirty="0" smtClean="0">
                <a:cs typeface="Times New Roman" panose="02020603050405020304" pitchFamily="18" charset="0"/>
              </a:rPr>
              <a:t>2020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502618" y="130324"/>
            <a:ext cx="7491937" cy="857250"/>
          </a:xfrm>
        </p:spPr>
        <p:txBody>
          <a:bodyPr>
            <a:normAutofit fontScale="90000"/>
          </a:bodyPr>
          <a:lstStyle/>
          <a:p>
            <a:r>
              <a:rPr lang="ru-RU" sz="2200" dirty="0">
                <a:solidFill>
                  <a:schemeClr val="tx1"/>
                </a:solidFill>
                <a:cs typeface="Times New Roman" panose="02020603050405020304" pitchFamily="18" charset="0"/>
              </a:rPr>
              <a:t>Региональный проект «Сопровождение ПОО по формированию профессиональной культуры обучающихся»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655018" y="1428006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31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621" t="16990" r="3766" b="7653"/>
          <a:stretch/>
        </p:blipFill>
        <p:spPr>
          <a:xfrm>
            <a:off x="1610383" y="1246588"/>
            <a:ext cx="7377336" cy="3413394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>
                <a:solidFill>
                  <a:prstClr val="black"/>
                </a:solidFill>
              </a:rPr>
              <a:t>Анализ данных анкетирования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473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Анализ данных анкетирования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000" dirty="0"/>
              <a:t>Из чего, по Вашему мнению, складывается общая профессиональная культура специалиста</a:t>
            </a:r>
            <a:r>
              <a:rPr lang="ru-RU" sz="2000" dirty="0" smtClean="0"/>
              <a:t>?</a:t>
            </a:r>
          </a:p>
          <a:p>
            <a:r>
              <a:rPr lang="ru-RU" sz="2000" dirty="0"/>
              <a:t>Социальной значимости труда (профессии, специальности</a:t>
            </a:r>
            <a:r>
              <a:rPr lang="ru-RU" sz="2000" dirty="0" smtClean="0"/>
              <a:t>)-43,6%</a:t>
            </a:r>
          </a:p>
          <a:p>
            <a:r>
              <a:rPr lang="ru-RU" sz="2000" dirty="0"/>
              <a:t>работоспособности, трудолюбия, </a:t>
            </a:r>
            <a:r>
              <a:rPr lang="ru-RU" sz="2000" dirty="0" smtClean="0"/>
              <a:t>креативности-33,1%</a:t>
            </a:r>
          </a:p>
          <a:p>
            <a:r>
              <a:rPr lang="ru-RU" sz="2000" dirty="0"/>
              <a:t>способности принимать решения в нестандартных </a:t>
            </a:r>
            <a:r>
              <a:rPr lang="ru-RU" sz="2000" dirty="0" smtClean="0"/>
              <a:t>ситуациях- 49,7%</a:t>
            </a:r>
          </a:p>
          <a:p>
            <a:r>
              <a:rPr lang="ru-RU" sz="2000" dirty="0"/>
              <a:t>расширения профессионального </a:t>
            </a:r>
            <a:r>
              <a:rPr lang="ru-RU" sz="2000" dirty="0" smtClean="0"/>
              <a:t>опыта- 40,7%</a:t>
            </a:r>
          </a:p>
          <a:p>
            <a:r>
              <a:rPr lang="ru-RU" sz="2000" dirty="0" smtClean="0"/>
              <a:t>Все месте- 1,4%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1238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54" t="21853" r="3766" b="7654"/>
          <a:stretch/>
        </p:blipFill>
        <p:spPr>
          <a:xfrm>
            <a:off x="1445861" y="1296670"/>
            <a:ext cx="7548693" cy="321929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Анализ данных анкетирования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6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Анализ данных анкетирования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502618" y="1275606"/>
            <a:ext cx="7173838" cy="374441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Из чего, по Вашему мнению, складывается специальная профессиональная культура </a:t>
            </a:r>
            <a:r>
              <a:rPr lang="ru-RU" dirty="0" smtClean="0"/>
              <a:t>специалиста</a:t>
            </a:r>
          </a:p>
          <a:p>
            <a:r>
              <a:rPr lang="ru-RU" dirty="0"/>
              <a:t>широкой гуманитарной, методологической и мировоззренческой </a:t>
            </a:r>
            <a:r>
              <a:rPr lang="ru-RU" dirty="0" smtClean="0"/>
              <a:t>подготовки</a:t>
            </a:r>
          </a:p>
          <a:p>
            <a:r>
              <a:rPr lang="ru-RU" dirty="0"/>
              <a:t>теоретической и практической подготовки по профилирующим учебным дисциплинам и профессиональным </a:t>
            </a:r>
            <a:r>
              <a:rPr lang="ru-RU" dirty="0" smtClean="0"/>
              <a:t>модулям</a:t>
            </a:r>
          </a:p>
          <a:p>
            <a:r>
              <a:rPr lang="ru-RU" dirty="0"/>
              <a:t>подготовки в области научно-исследовательской работы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44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Анализ данных анкетирования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3255" t="9698" r="5133" b="5223"/>
          <a:stretch/>
        </p:blipFill>
        <p:spPr>
          <a:xfrm>
            <a:off x="1835696" y="1275606"/>
            <a:ext cx="6408712" cy="334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76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Анализ данных анкетирования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/>
              <a:t>Какие педагогические условия могут успешно формировать профессиональную культуру обучающихся</a:t>
            </a:r>
            <a:r>
              <a:rPr lang="ru-RU" dirty="0" smtClean="0"/>
              <a:t>?</a:t>
            </a:r>
          </a:p>
          <a:p>
            <a:r>
              <a:rPr lang="ru-RU" dirty="0"/>
              <a:t>оптимальный режим организации учебно-воспитательной работы и производственной </a:t>
            </a:r>
            <a:r>
              <a:rPr lang="ru-RU" dirty="0" smtClean="0"/>
              <a:t>практики</a:t>
            </a:r>
          </a:p>
          <a:p>
            <a:r>
              <a:rPr lang="ru-RU" dirty="0"/>
              <a:t>создание в студенческом коллективе доброжелательной и деловой </a:t>
            </a:r>
            <a:r>
              <a:rPr lang="ru-RU" dirty="0" smtClean="0"/>
              <a:t>атмосферы</a:t>
            </a:r>
          </a:p>
          <a:p>
            <a:r>
              <a:rPr lang="ru-RU" dirty="0"/>
              <a:t>развитие способностей к самооценке и </a:t>
            </a:r>
            <a:r>
              <a:rPr lang="ru-RU" dirty="0" err="1"/>
              <a:t>взаимооценки</a:t>
            </a:r>
            <a:r>
              <a:rPr lang="ru-RU" dirty="0"/>
              <a:t> результатов учебной и профессиональной </a:t>
            </a:r>
            <a:r>
              <a:rPr lang="ru-RU" dirty="0" smtClean="0"/>
              <a:t>деятельности</a:t>
            </a:r>
          </a:p>
          <a:p>
            <a:r>
              <a:rPr lang="ru-RU"/>
              <a:t>вовлечение обучающихся в современные формы научной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272083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Анализ данных анкетирования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502618" y="1275606"/>
            <a:ext cx="7173838" cy="352839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600"/>
              </a:spcBef>
              <a:buNone/>
              <a:defRPr/>
            </a:pPr>
            <a:r>
              <a:rPr lang="ru-RU" dirty="0" smtClean="0">
                <a:cs typeface="Times New Roman" panose="02020603050405020304" pitchFamily="18" charset="0"/>
              </a:rPr>
              <a:t>В качестве важнейших </a:t>
            </a:r>
            <a:r>
              <a:rPr lang="ru-RU" dirty="0">
                <a:cs typeface="Times New Roman" panose="02020603050405020304" pitchFamily="18" charset="0"/>
              </a:rPr>
              <a:t> </a:t>
            </a:r>
            <a:r>
              <a:rPr lang="ru-RU" dirty="0" smtClean="0">
                <a:cs typeface="Times New Roman" panose="02020603050405020304" pitchFamily="18" charset="0"/>
              </a:rPr>
              <a:t>педагоги обозначили: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i="1" dirty="0" smtClean="0">
                <a:cs typeface="Times New Roman" panose="02020603050405020304" pitchFamily="18" charset="0"/>
              </a:rPr>
              <a:t>Профессиональные компетенции- </a:t>
            </a:r>
            <a:r>
              <a:rPr lang="ru-RU" dirty="0" smtClean="0">
                <a:cs typeface="Times New Roman" panose="02020603050405020304" pitchFamily="18" charset="0"/>
              </a:rPr>
              <a:t>совокупность профессиональных  качеств специалиста (знаний, умений и навыков, практического опыта, успешно в профессиональной деятельности)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i="1" dirty="0" smtClean="0">
                <a:cs typeface="Times New Roman" panose="02020603050405020304" pitchFamily="18" charset="0"/>
              </a:rPr>
              <a:t>Социально-коммуникативная</a:t>
            </a:r>
            <a:r>
              <a:rPr lang="ru-RU" dirty="0" smtClean="0">
                <a:cs typeface="Times New Roman" panose="02020603050405020304" pitchFamily="18" charset="0"/>
              </a:rPr>
              <a:t>  </a:t>
            </a:r>
            <a:r>
              <a:rPr lang="ru-RU" dirty="0" err="1" smtClean="0">
                <a:cs typeface="Times New Roman" panose="02020603050405020304" pitchFamily="18" charset="0"/>
              </a:rPr>
              <a:t>напрофессиональную</a:t>
            </a:r>
            <a:r>
              <a:rPr lang="ru-RU" dirty="0" smtClean="0">
                <a:cs typeface="Times New Roman" panose="02020603050405020304" pitchFamily="18" charset="0"/>
              </a:rPr>
              <a:t> компетенцию  - способность </a:t>
            </a:r>
            <a:r>
              <a:rPr lang="ru-RU" dirty="0">
                <a:cs typeface="Times New Roman" panose="02020603050405020304" pitchFamily="18" charset="0"/>
              </a:rPr>
              <a:t>к коллективным действиям, навыки межличностного общения, стремление к социальному взаимопониманию, способность работать в команде, приверженность к этическим ценностям;</a:t>
            </a:r>
          </a:p>
          <a:p>
            <a:pPr marL="0" indent="0">
              <a:spcBef>
                <a:spcPts val="600"/>
              </a:spcBef>
              <a:buNone/>
              <a:defRPr/>
            </a:pPr>
            <a:r>
              <a:rPr lang="ru-RU" i="1" dirty="0" smtClean="0">
                <a:cs typeface="Times New Roman" panose="02020603050405020304" pitchFamily="18" charset="0"/>
              </a:rPr>
              <a:t>Индивидуально-личностную компетенцию </a:t>
            </a:r>
            <a:r>
              <a:rPr lang="ru-RU" dirty="0">
                <a:cs typeface="Times New Roman" panose="02020603050405020304" pitchFamily="18" charset="0"/>
              </a:rPr>
              <a:t>– способность к саморазвитию и </a:t>
            </a:r>
            <a:r>
              <a:rPr lang="ru-RU" dirty="0" smtClean="0">
                <a:cs typeface="Times New Roman" panose="02020603050405020304" pitchFamily="18" charset="0"/>
              </a:rPr>
              <a:t>самообразованию, постоянное повышение квалификации</a:t>
            </a:r>
            <a:r>
              <a:rPr lang="ru-RU" dirty="0">
                <a:cs typeface="Times New Roman" panose="02020603050405020304" pitchFamily="18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9461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1438295" y="1491630"/>
            <a:ext cx="7173838" cy="2963466"/>
          </a:xfrm>
        </p:spPr>
        <p:txBody>
          <a:bodyPr>
            <a:normAutofit fontScale="85000" lnSpcReduction="10000"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Реализация программы воспитания и социализации обучающихся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Участие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реализации социально-значимых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проектов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в рамках урочной и внеурочной деятельности с участием работодателей и социальных партнеров, сопряжение программ обучения со стандартами </a:t>
            </a:r>
            <a:r>
              <a:rPr lang="en-US" sz="1900" dirty="0">
                <a:latin typeface="Arial" panose="020B0604020202020204" pitchFamily="34" charset="0"/>
                <a:cs typeface="Arial" panose="020B0604020202020204" pitchFamily="34" charset="0"/>
              </a:rPr>
              <a:t>WS</a:t>
            </a:r>
            <a:endParaRPr lang="ru-RU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Освоение общих компетенций в рамках реализации основных профессиональных образовательных программ на основе ФГОС СПО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и внедрение дополнительного предмета в вариативную часть ОПОП «Профессиональная </a:t>
            </a:r>
            <a:r>
              <a:rPr lang="ru-RU" sz="1900" dirty="0">
                <a:latin typeface="Arial" panose="020B0604020202020204" pitchFamily="34" charset="0"/>
                <a:cs typeface="Arial" panose="020B0604020202020204" pitchFamily="34" charset="0"/>
              </a:rPr>
              <a:t>культура молодого специалиста» 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на 2 курсе, обновление содержания дисциплины «Эффективное поведение на рынке труда» (4 курс).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формирования профессиональной культуры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661667" y="1491630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55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Участие в социальных проектах по </a:t>
            </a:r>
            <a:r>
              <a:rPr lang="ru-RU" sz="2000" dirty="0" err="1" smtClean="0">
                <a:cs typeface="Times New Roman" panose="02020603050405020304" pitchFamily="18" charset="0"/>
              </a:rPr>
              <a:t>зооволонтерству</a:t>
            </a:r>
            <a:r>
              <a:rPr lang="ru-RU" sz="2000" dirty="0" smtClean="0">
                <a:cs typeface="Times New Roman" panose="02020603050405020304" pitchFamily="18" charset="0"/>
              </a:rPr>
              <a:t>, акциях-раздачах бездомных животных «Жизнь дана на добрые дела» с 2015 года.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формирования профессиональной культуры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502618" y="1563638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618" y="2538264"/>
            <a:ext cx="3069382" cy="20676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84" y="2549458"/>
            <a:ext cx="302433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0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>
                <a:cs typeface="Times New Roman" panose="02020603050405020304" pitchFamily="18" charset="0"/>
              </a:rPr>
              <a:t>Возобновление взаимодействия с региональным представительством Российского союза сельской молодежи на постоянной основе.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формирования профессиональной культуры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502618" y="1563638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134" y="2459410"/>
            <a:ext cx="3404028" cy="235572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14" y="2459409"/>
            <a:ext cx="3851920" cy="2355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66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403648" y="1347614"/>
            <a:ext cx="7173838" cy="29634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1.Создание </a:t>
            </a:r>
            <a:r>
              <a:rPr lang="ru-RU" dirty="0"/>
              <a:t>опроса с помощью </a:t>
            </a:r>
            <a:r>
              <a:rPr lang="en-US" dirty="0" smtClean="0"/>
              <a:t>Google-</a:t>
            </a:r>
            <a:r>
              <a:rPr lang="ru-RU" dirty="0" smtClean="0"/>
              <a:t>форм </a:t>
            </a:r>
            <a:r>
              <a:rPr lang="ru-RU" dirty="0"/>
              <a:t>с целью оперативного распространения, сбора и анализа полученных </a:t>
            </a:r>
            <a:r>
              <a:rPr lang="ru-RU" dirty="0" smtClean="0"/>
              <a:t>данных.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Анализ данных анкетирования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9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cs typeface="Times New Roman" panose="02020603050405020304" pitchFamily="18" charset="0"/>
              </a:rPr>
              <a:t>Систематическое привлечение работодателей к организации урочной и внеурочной деятельности</a:t>
            </a:r>
            <a:r>
              <a:rPr lang="ru-RU" sz="2000" dirty="0"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cs typeface="Times New Roman" panose="02020603050405020304" pitchFamily="18" charset="0"/>
              </a:rPr>
              <a:t>интервью, </a:t>
            </a:r>
            <a:r>
              <a:rPr lang="ru-RU" sz="2000" dirty="0" err="1" smtClean="0">
                <a:cs typeface="Times New Roman" panose="02020603050405020304" pitchFamily="18" charset="0"/>
              </a:rPr>
              <a:t>проф.пробы</a:t>
            </a:r>
            <a:r>
              <a:rPr lang="ru-RU" sz="2000" dirty="0" smtClean="0">
                <a:cs typeface="Times New Roman" panose="02020603050405020304" pitchFamily="18" charset="0"/>
              </a:rPr>
              <a:t>, мастер-классы.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формирования профессиональной культуры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502618" y="1563638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559285"/>
            <a:ext cx="4379930" cy="23403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559284"/>
            <a:ext cx="2304256" cy="234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64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Формирование положительного имиджа профессионала через презентацию практического опыта, в том числе в социальных сетях:</a:t>
            </a:r>
          </a:p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Онлайн-марафон «Я на практике», фотоконкурс «Я студент ВАК», онлайн-марафон «История успеха».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формирования профессиональной культуры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502618" y="1563638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99742"/>
            <a:ext cx="2000821" cy="24997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95" y="2463738"/>
            <a:ext cx="2151365" cy="257175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7645" y="2427734"/>
            <a:ext cx="2192508" cy="25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1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Выстраивание собственного маршрута по повышению квалификации и самообразованию в рамках вариативного курса.</a:t>
            </a:r>
            <a:br>
              <a:rPr lang="ru-RU" sz="1600" dirty="0" smtClean="0">
                <a:cs typeface="Times New Roman" panose="02020603050405020304" pitchFamily="18" charset="0"/>
              </a:rPr>
            </a:br>
            <a:endParaRPr lang="ru-RU" sz="16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Ежемесячные бесплатные обучающие семинары на базе ветеринарной клиники «Миллион друзей».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формирования профессиональной культуры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502618" y="1563638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77801"/>
            <a:ext cx="3456384" cy="238616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77802"/>
            <a:ext cx="4104456" cy="238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9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3203848" y="1275606"/>
            <a:ext cx="5472608" cy="3600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Развитие социально-коммуникативной компетенции:</a:t>
            </a:r>
          </a:p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/>
            </a:r>
            <a:br>
              <a:rPr lang="ru-RU" sz="1600" dirty="0" smtClean="0">
                <a:cs typeface="Times New Roman" panose="02020603050405020304" pitchFamily="18" charset="0"/>
              </a:rPr>
            </a:br>
            <a:r>
              <a:rPr lang="ru-RU" sz="1600" dirty="0" smtClean="0">
                <a:cs typeface="Times New Roman" panose="02020603050405020304" pitchFamily="18" charset="0"/>
              </a:rPr>
              <a:t>-через активные методы и формы взаимодействия участников образовательного процесса в рамках ВСЕХ дисциплин и профессиональных модулей, а также в рамках внеурочной деятельности</a:t>
            </a:r>
          </a:p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-через привлечение специалистов городской социально-психологической службы, психологов МУ «Молодежный центр» для проведения тренингов личностного роста и коммуникативных тренингов</a:t>
            </a:r>
          </a:p>
          <a:p>
            <a:pPr marL="0" indent="0">
              <a:buNone/>
            </a:pPr>
            <a:r>
              <a:rPr lang="ru-RU" sz="1600" dirty="0" smtClean="0">
                <a:cs typeface="Times New Roman" panose="02020603050405020304" pitchFamily="18" charset="0"/>
              </a:rPr>
              <a:t>-через физкультурно-оздоровительную работу, в том числе на основе успешного опыта коллег в направлении тимбилдинга - </a:t>
            </a:r>
            <a:r>
              <a:rPr lang="ru-RU" sz="1600" dirty="0" smtClean="0"/>
              <a:t>комплекса </a:t>
            </a:r>
            <a:r>
              <a:rPr lang="ru-RU" sz="1600" dirty="0"/>
              <a:t>мероприятий, предназначенных для создания командного </a:t>
            </a:r>
            <a:r>
              <a:rPr lang="ru-RU" sz="1600" dirty="0" smtClean="0"/>
              <a:t>духа, </a:t>
            </a:r>
            <a:r>
              <a:rPr lang="ru-RU" sz="1600" dirty="0"/>
              <a:t>сплочения </a:t>
            </a:r>
            <a:r>
              <a:rPr lang="ru-RU" sz="1600" dirty="0" smtClean="0"/>
              <a:t>коллектива.</a:t>
            </a:r>
            <a:endParaRPr lang="ru-RU" sz="16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489055" y="195486"/>
            <a:ext cx="7491937" cy="71323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механизмы формирования профессиональной культуры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4"/>
          <p:cNvSpPr txBox="1">
            <a:spLocks/>
          </p:cNvSpPr>
          <p:nvPr/>
        </p:nvSpPr>
        <p:spPr>
          <a:xfrm>
            <a:off x="1502618" y="1563638"/>
            <a:ext cx="7173838" cy="29634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86" y="3010798"/>
            <a:ext cx="2376264" cy="19090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5606"/>
            <a:ext cx="2376264" cy="162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7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Спасибо</a:t>
            </a:r>
            <a:r>
              <a:rPr lang="ru-RU" dirty="0"/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за внимание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179513" y="1708150"/>
            <a:ext cx="8964488" cy="230375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Контактная информация:</a:t>
            </a:r>
            <a:endParaRPr lang="en-US" sz="24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2400" dirty="0" smtClean="0"/>
              <a:t>ГПОУ ЯО Великосельский аграрный колледж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Россия г. Ярославская область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Гаврилов-</a:t>
            </a:r>
            <a:r>
              <a:rPr lang="ru-RU" sz="2400" dirty="0" err="1" smtClean="0"/>
              <a:t>Ямский</a:t>
            </a:r>
            <a:r>
              <a:rPr lang="ru-RU" sz="2400" dirty="0" smtClean="0"/>
              <a:t> район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err="1" smtClean="0"/>
              <a:t>С.Великое</a:t>
            </a:r>
            <a:r>
              <a:rPr lang="ru-RU" sz="2400" dirty="0" smtClean="0"/>
              <a:t>, </a:t>
            </a:r>
            <a:r>
              <a:rPr lang="ru-RU" sz="2400" dirty="0" err="1" smtClean="0"/>
              <a:t>ул.Розы</a:t>
            </a:r>
            <a:r>
              <a:rPr lang="ru-RU" sz="2400" dirty="0" smtClean="0"/>
              <a:t> Люксембург</a:t>
            </a:r>
            <a:r>
              <a:rPr lang="en-US" sz="2400" dirty="0" smtClean="0"/>
              <a:t>, </a:t>
            </a:r>
            <a:r>
              <a:rPr lang="ru-RU" sz="2400" dirty="0" smtClean="0"/>
              <a:t>12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dirty="0" smtClean="0"/>
              <a:t>n</a:t>
            </a:r>
            <a:r>
              <a:rPr lang="ru-RU" sz="2400" dirty="0" smtClean="0"/>
              <a:t>ел.: +7 (48534) 38-1-47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Сайт: </a:t>
            </a:r>
            <a:r>
              <a:rPr lang="en-US" sz="2400" dirty="0" smtClean="0">
                <a:hlinkClick r:id="rId2"/>
              </a:rPr>
              <a:t>www.vatyar</a:t>
            </a:r>
            <a:r>
              <a:rPr lang="ru-RU" sz="2400" dirty="0" smtClean="0">
                <a:hlinkClick r:id="rId2"/>
              </a:rPr>
              <a:t>.</a:t>
            </a:r>
            <a:r>
              <a:rPr lang="ru-RU" sz="2400" dirty="0" err="1" smtClean="0">
                <a:hlinkClick r:id="rId2"/>
              </a:rPr>
              <a:t>ru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ru-RU" sz="2400" dirty="0" smtClean="0"/>
              <a:t>E-</a:t>
            </a:r>
            <a:r>
              <a:rPr lang="ru-RU" sz="2400" dirty="0" err="1" smtClean="0"/>
              <a:t>mail</a:t>
            </a:r>
            <a:r>
              <a:rPr lang="ru-RU" sz="2400" dirty="0" smtClean="0"/>
              <a:t>: </a:t>
            </a:r>
            <a:r>
              <a:rPr lang="en-US" sz="2400" dirty="0" smtClean="0"/>
              <a:t>vat_2003@list.ru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54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Участники опроса: </a:t>
            </a:r>
          </a:p>
          <a:p>
            <a:r>
              <a:rPr lang="ru-RU" sz="2000" dirty="0" smtClean="0"/>
              <a:t>ГПОУ ЯО Великосельский аграрный колледж</a:t>
            </a:r>
          </a:p>
          <a:p>
            <a:r>
              <a:rPr lang="ru-RU" sz="2000" dirty="0" smtClean="0"/>
              <a:t>ГПОУ ЯО </a:t>
            </a:r>
            <a:r>
              <a:rPr lang="ru-RU" sz="2000" dirty="0" err="1" smtClean="0"/>
              <a:t>Мышкинский</a:t>
            </a:r>
            <a:r>
              <a:rPr lang="ru-RU" sz="2000" dirty="0" smtClean="0"/>
              <a:t> политехнический колледж</a:t>
            </a:r>
          </a:p>
          <a:p>
            <a:r>
              <a:rPr lang="ru-RU" sz="2000" dirty="0" smtClean="0"/>
              <a:t>ГПОУ ЯО Пошехонский аграрно-политехнический колледж</a:t>
            </a:r>
          </a:p>
          <a:p>
            <a:r>
              <a:rPr lang="ru-RU" sz="2000" dirty="0" smtClean="0"/>
              <a:t>ГПОАУ ЯО </a:t>
            </a:r>
            <a:r>
              <a:rPr lang="ru-RU" sz="2000" dirty="0" err="1" smtClean="0"/>
              <a:t>Любимский</a:t>
            </a:r>
            <a:r>
              <a:rPr lang="ru-RU" sz="2000" dirty="0" smtClean="0"/>
              <a:t> аграрно-политехнический колледж</a:t>
            </a:r>
          </a:p>
          <a:p>
            <a:r>
              <a:rPr lang="ru-RU" sz="2000" dirty="0" smtClean="0"/>
              <a:t>ГПОУ ЯО Борисоглебский политехнический колледж</a:t>
            </a:r>
          </a:p>
          <a:p>
            <a:r>
              <a:rPr lang="ru-RU" sz="2000" dirty="0" smtClean="0"/>
              <a:t>ГПОУ ЯО Ярославский техникум радиоэлектроники и телекоммуникаций</a:t>
            </a:r>
          </a:p>
          <a:p>
            <a:r>
              <a:rPr lang="ru-RU" sz="2000" dirty="0" smtClean="0"/>
              <a:t>ГПОУ ЯО Рыбинский транспортно-технологический колледж</a:t>
            </a:r>
            <a:br>
              <a:rPr lang="ru-RU" sz="2000" dirty="0" smtClean="0"/>
            </a:br>
            <a:endParaRPr lang="ru-RU" sz="1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Анализ данных анкетирования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7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4349" t="9046" r="3770" b="13769"/>
          <a:stretch/>
        </p:blipFill>
        <p:spPr>
          <a:xfrm>
            <a:off x="1691680" y="1491629"/>
            <a:ext cx="6552728" cy="309634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Анализ данных анкетирования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6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Анализ данных анкетирования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286000" y="1491631"/>
            <a:ext cx="5958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Что для Вас профессиональная культура специалиста?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502618" y="2248585"/>
            <a:ext cx="68858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совокупность профессиональных и социальных качеств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специалиста - (73,7% </a:t>
            </a:r>
            <a:r>
              <a:rPr lang="ru-RU" dirty="0" smtClean="0">
                <a:solidFill>
                  <a:srgbClr val="FF0000"/>
                </a:solidFill>
              </a:rPr>
              <a:t>60,5)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90922" y="2959372"/>
            <a:ext cx="6753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отношение специалиста к выполняемой </a:t>
            </a:r>
            <a:r>
              <a:rPr lang="ru-RU" dirty="0" smtClean="0"/>
              <a:t>работе – (21,1% </a:t>
            </a:r>
            <a:r>
              <a:rPr lang="ru-RU" dirty="0" smtClean="0">
                <a:solidFill>
                  <a:srgbClr val="FF0000"/>
                </a:solidFill>
              </a:rPr>
              <a:t>32,9)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90921" y="3509596"/>
            <a:ext cx="67534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сумма общих и профессиональных </a:t>
            </a:r>
            <a:r>
              <a:rPr lang="ru-RU" dirty="0" smtClean="0"/>
              <a:t>компетенций – (15,8%</a:t>
            </a:r>
            <a:r>
              <a:rPr lang="ru-RU" dirty="0" smtClean="0">
                <a:solidFill>
                  <a:srgbClr val="FF0000"/>
                </a:solidFill>
              </a:rPr>
              <a:t>32,08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02618" y="4059820"/>
            <a:ext cx="6741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Совокупность знаний, умений и практического опыта в определенной профессиональной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сфере –  (52,6% </a:t>
            </a:r>
            <a:r>
              <a:rPr lang="ru-RU" dirty="0" smtClean="0">
                <a:solidFill>
                  <a:srgbClr val="FF0000"/>
                </a:solidFill>
              </a:rPr>
              <a:t>43,82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5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Анализ данных анкетирования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735" t="14585" r="4286" b="7628"/>
          <a:stretch/>
        </p:blipFill>
        <p:spPr>
          <a:xfrm>
            <a:off x="1763687" y="1347614"/>
            <a:ext cx="7038779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08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Анализ данных анкетирования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000" dirty="0" smtClean="0"/>
              <a:t>Чем </a:t>
            </a:r>
            <a:r>
              <a:rPr lang="ru-RU" sz="2000" dirty="0"/>
              <a:t>по Вашему мнению характеризуется профессиональная культура специалиста</a:t>
            </a:r>
            <a:r>
              <a:rPr lang="ru-RU" sz="2000" dirty="0" smtClean="0"/>
              <a:t>?</a:t>
            </a:r>
          </a:p>
          <a:p>
            <a:r>
              <a:rPr lang="ru-RU" sz="2000" dirty="0"/>
              <a:t>большим объемом профессиональных знаний, </a:t>
            </a:r>
            <a:r>
              <a:rPr lang="ru-RU" sz="2000" dirty="0" smtClean="0"/>
              <a:t>умений – 81,4%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/>
              <a:t>широким профессиональным </a:t>
            </a:r>
            <a:r>
              <a:rPr lang="ru-RU" sz="2000" dirty="0" smtClean="0"/>
              <a:t>кругозором-57,6%</a:t>
            </a:r>
          </a:p>
          <a:p>
            <a:endParaRPr lang="ru-RU" sz="2000" dirty="0" smtClean="0"/>
          </a:p>
          <a:p>
            <a:r>
              <a:rPr lang="ru-RU" sz="2000" dirty="0"/>
              <a:t>творческим пониманием проблемных </a:t>
            </a:r>
            <a:r>
              <a:rPr lang="ru-RU" sz="2000" dirty="0" smtClean="0"/>
              <a:t>ситуаций- 24,6%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/>
              <a:t>развитыми продуктивными </a:t>
            </a:r>
            <a:r>
              <a:rPr lang="ru-RU" sz="2000" dirty="0" smtClean="0"/>
              <a:t>способностями -21,%</a:t>
            </a:r>
          </a:p>
          <a:p>
            <a:pPr marL="0" indent="0">
              <a:buNone/>
            </a:pPr>
            <a:endParaRPr lang="ru-RU" sz="2000" dirty="0" smtClean="0"/>
          </a:p>
          <a:p>
            <a:r>
              <a:rPr lang="ru-RU" sz="2000" dirty="0"/>
              <a:t>в</a:t>
            </a:r>
            <a:r>
              <a:rPr lang="ru-RU" sz="2000" dirty="0" smtClean="0"/>
              <a:t>се вместе- 1,4%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5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Анализ данных анкетирования</a:t>
            </a:r>
            <a:endParaRPr lang="ru-RU" sz="36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16990" r="5134" b="5222"/>
          <a:stretch/>
        </p:blipFill>
        <p:spPr>
          <a:xfrm>
            <a:off x="1835696" y="1347614"/>
            <a:ext cx="6244913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25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Анализ данных анкетирования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000" dirty="0"/>
              <a:t>На что Вы обращаете внимание при формировании профессиональной культуры обучающихся на своих занятиях</a:t>
            </a:r>
            <a:r>
              <a:rPr lang="ru-RU" sz="2000" dirty="0" smtClean="0"/>
              <a:t>?</a:t>
            </a:r>
          </a:p>
          <a:p>
            <a:pPr algn="ctr"/>
            <a:r>
              <a:rPr lang="ru-RU" sz="2000" dirty="0"/>
              <a:t>на увеличение объема фундаментальных знаний и </a:t>
            </a:r>
            <a:r>
              <a:rPr lang="ru-RU" sz="2000" dirty="0" smtClean="0"/>
              <a:t>умений- 40,5%</a:t>
            </a:r>
            <a:endParaRPr lang="ru-RU" sz="2000" dirty="0"/>
          </a:p>
          <a:p>
            <a:r>
              <a:rPr lang="ru-RU" sz="2000" dirty="0"/>
              <a:t>на формирование личностных качеств </a:t>
            </a:r>
            <a:r>
              <a:rPr lang="ru-RU" sz="2000" dirty="0" smtClean="0"/>
              <a:t>обучающихся-68,5%</a:t>
            </a:r>
          </a:p>
          <a:p>
            <a:r>
              <a:rPr lang="ru-RU" sz="2000" dirty="0"/>
              <a:t>на формирование универсальных учебных </a:t>
            </a:r>
            <a:r>
              <a:rPr lang="ru-RU" sz="2000" dirty="0" smtClean="0"/>
              <a:t>действий- 52,6</a:t>
            </a:r>
          </a:p>
          <a:p>
            <a:r>
              <a:rPr lang="ru-RU" sz="2000" dirty="0"/>
              <a:t>на побуждение творческой активности </a:t>
            </a:r>
            <a:r>
              <a:rPr lang="ru-RU" sz="2000" dirty="0" smtClean="0"/>
              <a:t>обучающихся- 27,6</a:t>
            </a:r>
          </a:p>
          <a:p>
            <a:r>
              <a:rPr lang="ru-RU" sz="2000" dirty="0" smtClean="0"/>
              <a:t>Все вместе- 1,4%</a:t>
            </a:r>
            <a:endParaRPr lang="ru-RU" sz="2000" dirty="0"/>
          </a:p>
          <a:p>
            <a:pPr marL="0" indent="0" algn="ctr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933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99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672</Words>
  <Application>Microsoft Office PowerPoint</Application>
  <PresentationFormat>Экран (16:9)</PresentationFormat>
  <Paragraphs>108</Paragraphs>
  <Slides>24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Региональный проект «Сопровождение ПОО по формированию профессиональной культуры обучающихся» 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Анализ данных анкетирования</vt:lpstr>
      <vt:lpstr>Основные механизмы формирования профессиональной культуры</vt:lpstr>
      <vt:lpstr>Основные механизмы формирования профессиональной культуры</vt:lpstr>
      <vt:lpstr>Основные механизмы формирования профессиональной культуры</vt:lpstr>
      <vt:lpstr>Основные механизмы формирования профессиональной культуры</vt:lpstr>
      <vt:lpstr>Основные механизмы формирования профессиональной культуры</vt:lpstr>
      <vt:lpstr>Основные механизмы формирования профессиональной культуры</vt:lpstr>
      <vt:lpstr>Основные механизмы формирования профессиональной культуры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Николаевна Новикова</dc:creator>
  <cp:lastModifiedBy>tensor</cp:lastModifiedBy>
  <cp:revision>110</cp:revision>
  <dcterms:created xsi:type="dcterms:W3CDTF">2020-09-28T13:15:09Z</dcterms:created>
  <dcterms:modified xsi:type="dcterms:W3CDTF">2022-01-15T09:14:39Z</dcterms:modified>
</cp:coreProperties>
</file>